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3" r:id="rId1"/>
  </p:sldMasterIdLst>
  <p:notesMasterIdLst>
    <p:notesMasterId r:id="rId11"/>
  </p:notesMasterIdLst>
  <p:handoutMasterIdLst>
    <p:handoutMasterId r:id="rId12"/>
  </p:handoutMasterIdLst>
  <p:sldIdLst>
    <p:sldId id="3329" r:id="rId2"/>
    <p:sldId id="3257" r:id="rId3"/>
    <p:sldId id="3327" r:id="rId4"/>
    <p:sldId id="3321" r:id="rId5"/>
    <p:sldId id="3322" r:id="rId6"/>
    <p:sldId id="3190" r:id="rId7"/>
    <p:sldId id="3323" r:id="rId8"/>
    <p:sldId id="3314" r:id="rId9"/>
    <p:sldId id="3330" r:id="rId10"/>
  </p:sldIdLst>
  <p:sldSz cx="9001125" cy="5040313"/>
  <p:notesSz cx="7099300" cy="10234613"/>
  <p:custDataLst>
    <p:tags r:id="rId13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999"/>
    <a:srgbClr val="17406D"/>
    <a:srgbClr val="9933FF"/>
    <a:srgbClr val="CCFFCC"/>
    <a:srgbClr val="BBE5E7"/>
    <a:srgbClr val="0070C0"/>
    <a:srgbClr val="FFFFCC"/>
    <a:srgbClr val="008080"/>
    <a:srgbClr val="C000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38" autoAdjust="0"/>
    <p:restoredTop sz="88927" autoAdjust="0"/>
  </p:normalViewPr>
  <p:slideViewPr>
    <p:cSldViewPr>
      <p:cViewPr varScale="1">
        <p:scale>
          <a:sx n="139" d="100"/>
          <a:sy n="139" d="100"/>
        </p:scale>
        <p:origin x="504" y="114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298" y="-84"/>
      </p:cViewPr>
      <p:guideLst>
        <p:guide orient="horz" pos="3223"/>
        <p:guide pos="2236"/>
      </p:guideLst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53CB15B2-6539-414E-885F-134AB7BAEF7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hangingPunct="1">
              <a:defRPr sz="13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23825" y="768350"/>
            <a:ext cx="6851650" cy="3836988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hangingPunct="1">
              <a:defRPr sz="13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noProof="1"/>
            </a:lvl1pPr>
          </a:lstStyle>
          <a:p>
            <a:fld id="{70CA4341-F6FF-475E-A543-0194832CB0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2022/6/20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445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学生在计算机组成原理实验中已经用过</a:t>
            </a:r>
            <a:r>
              <a:rPr kumimoji="1" lang="en-US" altLang="zh-CN" dirty="0" smtClean="0"/>
              <a:t>RARS</a:t>
            </a:r>
            <a:r>
              <a:rPr kumimoji="1" lang="zh-CN" altLang="en-US" dirty="0" smtClean="0"/>
              <a:t>，这里可快速过。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979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131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概括性地列出课程内容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508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04BB-4E7C-4696-ABE1-CB17E268D1A0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fld id="{5AC8AACA-213D-41FB-84F3-1C49715CD69F}" type="datetime1">
              <a:rPr lang="zh-CN" altLang="en-US" smtClean="0"/>
              <a:t>2022/6/20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77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141" y="824885"/>
            <a:ext cx="6750844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141" y="2647331"/>
            <a:ext cx="6750844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EE8E1-2156-44D8-985A-B7DE18793C43}" type="datetimeFigureOut">
              <a:rPr lang="zh-CN" altLang="en-US" smtClean="0"/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B3F3-2A3A-4B2D-BA10-444E796010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9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68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1430" y="268350"/>
            <a:ext cx="194086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827" y="268350"/>
            <a:ext cx="5710089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45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61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139" y="1256579"/>
            <a:ext cx="7763470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9" y="3373044"/>
            <a:ext cx="7763470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18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827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820" y="1341750"/>
            <a:ext cx="3825478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64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268350"/>
            <a:ext cx="7763470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000" y="1235577"/>
            <a:ext cx="3807897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00" y="1841114"/>
            <a:ext cx="380789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819" y="1235577"/>
            <a:ext cx="3826651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819" y="1841114"/>
            <a:ext cx="3826651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97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8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156C02-6AC0-4150-BF14-3C2902387D77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ED6-FA7E-4333-AD61-EE26BDBEFB97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03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6650" y="725712"/>
            <a:ext cx="455682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7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00" y="336021"/>
            <a:ext cx="290309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6650" y="725712"/>
            <a:ext cx="455682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000" y="1512094"/>
            <a:ext cx="290309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03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828" y="268350"/>
            <a:ext cx="7763470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828" y="1341750"/>
            <a:ext cx="7763470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827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2022/6/20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623" y="4671624"/>
            <a:ext cx="303788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045" y="4671624"/>
            <a:ext cx="202525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17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2186844" y="1479826"/>
            <a:ext cx="4752396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计算机设计与实践</a:t>
            </a:r>
            <a:endParaRPr lang="en-US" altLang="zh-CN" sz="2800" b="1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0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汇编程序设计</a:t>
            </a:r>
            <a:endParaRPr lang="en-US" altLang="zh-CN" sz="3000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薛睿</a:t>
            </a:r>
            <a:endParaRPr lang="zh-CN" altLang="en-US" sz="1764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70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0"/>
          <p:cNvSpPr txBox="1"/>
          <p:nvPr/>
        </p:nvSpPr>
        <p:spPr>
          <a:xfrm>
            <a:off x="1920221" y="1579496"/>
            <a:ext cx="42364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学习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RARS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、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Logisim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</a:t>
            </a:r>
            <a:r>
              <a:rPr lang="zh-CN" altLang="en-US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使用</a:t>
            </a:r>
            <a:endParaRPr lang="en-US" altLang="zh-CN" sz="2000" dirty="0" smtClean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454775" y="1368060"/>
            <a:ext cx="0" cy="1872156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454775" y="1821862"/>
            <a:ext cx="451406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cxnSp>
        <p:nvCxnSpPr>
          <p:cNvPr id="21" name="直接连接符 20"/>
          <p:cNvCxnSpPr/>
          <p:nvPr/>
        </p:nvCxnSpPr>
        <p:spPr>
          <a:xfrm flipH="1">
            <a:off x="1468815" y="3240216"/>
            <a:ext cx="451406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906181" y="2249090"/>
            <a:ext cx="6266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学习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RISC-V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汇编语言，熟悉并理解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RISC-V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指令系统</a:t>
            </a:r>
            <a:endParaRPr lang="en-US" altLang="zh-CN" sz="20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04957" y="2953984"/>
            <a:ext cx="61238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了解程序在单周期</a:t>
            </a:r>
            <a:r>
              <a:rPr lang="en-US" altLang="zh-CN" sz="20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RISC-V </a:t>
            </a:r>
            <a:r>
              <a:rPr lang="en-US" altLang="zh-CN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CPU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搭建的</a:t>
            </a:r>
            <a:r>
              <a:rPr lang="en-US" altLang="zh-CN" sz="2000" dirty="0" err="1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SoC</a:t>
            </a:r>
            <a:r>
              <a:rPr lang="zh-CN" altLang="en-US" sz="20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中的运行</a:t>
            </a: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1468815" y="2520156"/>
            <a:ext cx="451406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5"/>
          <p:cNvSpPr>
            <a:spLocks/>
          </p:cNvSpPr>
          <p:nvPr/>
        </p:nvSpPr>
        <p:spPr bwMode="auto">
          <a:xfrm>
            <a:off x="533542" y="756531"/>
            <a:ext cx="236222" cy="225998"/>
          </a:xfrm>
          <a:custGeom>
            <a:avLst/>
            <a:gdLst>
              <a:gd name="T0" fmla="*/ 2343 w 2743"/>
              <a:gd name="T1" fmla="*/ 2527 h 2743"/>
              <a:gd name="T2" fmla="*/ 2343 w 2743"/>
              <a:gd name="T3" fmla="*/ 683 h 2743"/>
              <a:gd name="T4" fmla="*/ 283 w 2743"/>
              <a:gd name="T5" fmla="*/ 2743 h 2743"/>
              <a:gd name="T6" fmla="*/ 0 w 2743"/>
              <a:gd name="T7" fmla="*/ 2460 h 2743"/>
              <a:gd name="T8" fmla="*/ 2060 w 2743"/>
              <a:gd name="T9" fmla="*/ 400 h 2743"/>
              <a:gd name="T10" fmla="*/ 215 w 2743"/>
              <a:gd name="T11" fmla="*/ 400 h 2743"/>
              <a:gd name="T12" fmla="*/ 215 w 2743"/>
              <a:gd name="T13" fmla="*/ 0 h 2743"/>
              <a:gd name="T14" fmla="*/ 2543 w 2743"/>
              <a:gd name="T15" fmla="*/ 0 h 2743"/>
              <a:gd name="T16" fmla="*/ 2743 w 2743"/>
              <a:gd name="T17" fmla="*/ 0 h 2743"/>
              <a:gd name="T18" fmla="*/ 2743 w 2743"/>
              <a:gd name="T19" fmla="*/ 200 h 2743"/>
              <a:gd name="T20" fmla="*/ 2743 w 2743"/>
              <a:gd name="T21" fmla="*/ 2527 h 2743"/>
              <a:gd name="T22" fmla="*/ 2343 w 2743"/>
              <a:gd name="T23" fmla="*/ 2527 h 2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3" h="2743">
                <a:moveTo>
                  <a:pt x="2343" y="2527"/>
                </a:moveTo>
                <a:lnTo>
                  <a:pt x="2343" y="683"/>
                </a:lnTo>
                <a:lnTo>
                  <a:pt x="283" y="2743"/>
                </a:lnTo>
                <a:lnTo>
                  <a:pt x="0" y="2460"/>
                </a:lnTo>
                <a:lnTo>
                  <a:pt x="2060" y="400"/>
                </a:lnTo>
                <a:lnTo>
                  <a:pt x="215" y="400"/>
                </a:lnTo>
                <a:lnTo>
                  <a:pt x="215" y="0"/>
                </a:lnTo>
                <a:lnTo>
                  <a:pt x="2543" y="0"/>
                </a:lnTo>
                <a:lnTo>
                  <a:pt x="2743" y="0"/>
                </a:lnTo>
                <a:lnTo>
                  <a:pt x="2743" y="200"/>
                </a:lnTo>
                <a:lnTo>
                  <a:pt x="2743" y="2527"/>
                </a:lnTo>
                <a:lnTo>
                  <a:pt x="2343" y="252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67204" tIns="33602" rIns="67204" bIns="33602" numCol="1" anchor="t" anchorCtr="0" compatLnSpc="1">
            <a:prstTxWarp prst="textNoShape">
              <a:avLst/>
            </a:prstTxWarp>
          </a:bodyPr>
          <a:lstStyle/>
          <a:p>
            <a:pPr defTabSz="67208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23" kern="0">
              <a:noFill/>
            </a:endParaRPr>
          </a:p>
        </p:txBody>
      </p:sp>
      <p:sp>
        <p:nvSpPr>
          <p:cNvPr id="23" name="文本框 10"/>
          <p:cNvSpPr txBox="1"/>
          <p:nvPr/>
        </p:nvSpPr>
        <p:spPr>
          <a:xfrm>
            <a:off x="769764" y="60792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实验目的</a:t>
            </a:r>
            <a:endParaRPr lang="zh-CN" altLang="en-US" sz="2800" b="1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5419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0"/>
          <p:cNvSpPr txBox="1"/>
          <p:nvPr/>
        </p:nvSpPr>
        <p:spPr>
          <a:xfrm>
            <a:off x="288210" y="143958"/>
            <a:ext cx="507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实验工具 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 </a:t>
            </a:r>
            <a:r>
              <a:rPr lang="en-US" altLang="zh-CN" sz="2800" spc="3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Logisim</a:t>
            </a:r>
            <a:endParaRPr lang="zh-CN" altLang="en-US" sz="2800" spc="300" dirty="0">
              <a:solidFill>
                <a:srgbClr val="17406D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684243" y="720006"/>
            <a:ext cx="1584133" cy="49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1. Logisim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BCEFD7C1-6D23-1345-8349-ABA9B10EF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6987" y="803029"/>
            <a:ext cx="587465" cy="42963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C3922A71-4766-E04C-B0B8-35A41AE3C57D}"/>
              </a:ext>
            </a:extLst>
          </p:cNvPr>
          <p:cNvSpPr txBox="1"/>
          <p:nvPr/>
        </p:nvSpPr>
        <p:spPr>
          <a:xfrm>
            <a:off x="3096445" y="83536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电路图设计工具</a:t>
            </a:r>
          </a:p>
        </p:txBody>
      </p:sp>
      <p:sp>
        <p:nvSpPr>
          <p:cNvPr id="5" name="矩形 4"/>
          <p:cNvSpPr/>
          <p:nvPr/>
        </p:nvSpPr>
        <p:spPr>
          <a:xfrm>
            <a:off x="825360" y="3533593"/>
            <a:ext cx="2162772" cy="1289905"/>
          </a:xfrm>
          <a:prstGeom prst="rect">
            <a:avLst/>
          </a:prstGeom>
          <a:ln w="19050"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Ctrl + r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：电路复位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Ctrl + t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：时钟单步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Ctrl + k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：时钟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连续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03736" y="1152042"/>
            <a:ext cx="877163" cy="458908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戳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179755" y="2303086"/>
            <a:ext cx="1107996" cy="46038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编辑工具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7846" y="1218793"/>
            <a:ext cx="4625022" cy="3527982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547846" y="1563058"/>
            <a:ext cx="180202" cy="18346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endCxn id="8" idx="1"/>
          </p:cNvCxnSpPr>
          <p:nvPr/>
        </p:nvCxnSpPr>
        <p:spPr>
          <a:xfrm>
            <a:off x="3056918" y="1302487"/>
            <a:ext cx="517318" cy="287439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717827" y="1571001"/>
            <a:ext cx="180202" cy="18346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>
            <a:stCxn id="15" idx="3"/>
            <a:endCxn id="14" idx="4"/>
          </p:cNvCxnSpPr>
          <p:nvPr/>
        </p:nvCxnSpPr>
        <p:spPr>
          <a:xfrm flipV="1">
            <a:off x="3287751" y="1754470"/>
            <a:ext cx="520177" cy="778807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038502" y="1546945"/>
            <a:ext cx="22621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可直接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查看组件的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值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可显示连线当前的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值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19581" y="2670945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允许用户重新安排现有组件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修改组件属性并添加连线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638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5" grpId="0"/>
      <p:bldP spid="14" grpId="0" animBg="1"/>
      <p:bldP spid="29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057A36F7-AF89-F84E-AC57-51B6010E5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43" y="720006"/>
            <a:ext cx="432037" cy="49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2.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12168EB5-0660-1048-8034-CDF52E6001D9}"/>
              </a:ext>
            </a:extLst>
          </p:cNvPr>
          <p:cNvSpPr txBox="1"/>
          <p:nvPr/>
        </p:nvSpPr>
        <p:spPr>
          <a:xfrm>
            <a:off x="3852508" y="835362"/>
            <a:ext cx="381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汇编</a:t>
            </a:r>
            <a:r>
              <a:rPr kumimoji="1" lang="en-US" altLang="zh-CN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IDE</a:t>
            </a:r>
            <a:r>
              <a:rPr kumimoji="1" lang="zh-CN" altLang="en-US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：编辑器</a:t>
            </a:r>
            <a:r>
              <a:rPr kumimoji="1" lang="en-US" altLang="zh-CN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汇编器</a:t>
            </a:r>
            <a:r>
              <a:rPr kumimoji="1" lang="en-US" altLang="zh-CN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模拟器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E5B1DF0F-6634-A043-9B4B-F8242CAB1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274" y="845007"/>
            <a:ext cx="2540000" cy="3556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88210" y="143958"/>
            <a:ext cx="507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实验工具 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 RARS</a:t>
            </a:r>
            <a:endParaRPr lang="zh-CN" altLang="en-US" sz="2800" spc="3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62" y="1296054"/>
            <a:ext cx="3270713" cy="3692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/>
          <p:cNvPicPr/>
          <p:nvPr/>
        </p:nvPicPr>
        <p:blipFill>
          <a:blip r:embed="rId6"/>
          <a:stretch>
            <a:fillRect/>
          </a:stretch>
        </p:blipFill>
        <p:spPr>
          <a:xfrm>
            <a:off x="4284544" y="1799448"/>
            <a:ext cx="3789045" cy="12306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238836" y="3296423"/>
            <a:ext cx="43660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.text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是存储在指令存储器中，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.data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生成的数据是存储在数据存储器中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注：如果汇编代码中没有定义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.data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，则不会生成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.data</a:t>
            </a:r>
            <a:r>
              <a:rPr lang="zh-CN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段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424580" y="2511194"/>
            <a:ext cx="1732120" cy="368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466528" y="2302377"/>
            <a:ext cx="1490322" cy="2088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73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057A36F7-AF89-F84E-AC57-51B6010E5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43" y="720006"/>
            <a:ext cx="432037" cy="49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 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88210" y="143958"/>
            <a:ext cx="507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RISCV-</a:t>
            </a:r>
            <a:r>
              <a:rPr lang="en-US" altLang="zh-CN" sz="2800" spc="300" dirty="0" err="1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</a:t>
            </a:r>
            <a:endParaRPr lang="zh-CN" altLang="en-US" sz="2800" spc="3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646" y="1584077"/>
            <a:ext cx="1440120" cy="287070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98453" y="905967"/>
            <a:ext cx="70205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RISCV-</a:t>
            </a:r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SoC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采用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统一编制的方式，高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4KB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用作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地址空间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498568"/>
              </p:ext>
            </p:extLst>
          </p:nvPr>
        </p:nvGraphicFramePr>
        <p:xfrm>
          <a:off x="7035891" y="2232132"/>
          <a:ext cx="1850363" cy="1325112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792066"/>
                <a:gridCol w="1058297"/>
              </a:tblGrid>
              <a:tr h="32498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接口部件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首地址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</a:tr>
              <a:tr h="333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数码管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0XFFFFF000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</a:tr>
              <a:tr h="333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LED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0XFFFFF060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</a:tr>
              <a:tr h="3333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拨码开关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0XFFFFF070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6228706" y="1656084"/>
            <a:ext cx="648054" cy="576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http://127.0.0.1:8000/lab1/assets/2-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96" y="1410961"/>
            <a:ext cx="5228051" cy="321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39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B081BB61-CF39-C244-BF0E-31E32023E6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725" y="941194"/>
            <a:ext cx="8089179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buClrTx/>
              <a:buSzTx/>
              <a:buFontTx/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9pPr>
          </a:lstStyle>
          <a:p>
            <a:r>
              <a:rPr lang="zh-CN" altLang="en-US" dirty="0" smtClean="0"/>
              <a:t>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上运行提供的程序</a:t>
            </a:r>
            <a:r>
              <a:rPr lang="en-US" altLang="zh-CN" b="1" dirty="0" smtClean="0"/>
              <a:t>Exercise1.asm</a:t>
            </a:r>
            <a:endParaRPr lang="en-US" altLang="zh-CN" dirty="0"/>
          </a:p>
          <a:p>
            <a:r>
              <a:rPr lang="zh-CN" altLang="en-US" dirty="0" smtClean="0"/>
              <a:t>阅读该程序源码，分析程序功能</a:t>
            </a:r>
            <a:endParaRPr lang="en-US" altLang="zh-CN" dirty="0" smtClean="0"/>
          </a:p>
          <a:p>
            <a:r>
              <a:rPr lang="zh-CN" altLang="en-US" dirty="0" smtClean="0"/>
              <a:t>学习汇编程序如何访问</a:t>
            </a:r>
            <a:r>
              <a:rPr lang="en-US" altLang="zh-CN" dirty="0" smtClean="0"/>
              <a:t>I/O</a:t>
            </a:r>
            <a:r>
              <a:rPr lang="zh-CN" altLang="en-US" dirty="0" smtClean="0"/>
              <a:t>接口及外设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根据实验指导书，运行程序，熟悉实验</a:t>
            </a:r>
            <a:r>
              <a:rPr lang="zh-CN" altLang="en-US" dirty="0" smtClean="0"/>
              <a:t>过程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、汇编程序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、导出机器码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</a:t>
            </a:r>
            <a:r>
              <a:rPr lang="zh-CN" altLang="en-US" dirty="0"/>
              <a:t>在</a:t>
            </a:r>
            <a:r>
              <a:rPr lang="en-US" altLang="zh-CN" dirty="0" err="1"/>
              <a:t>Logisim</a:t>
            </a:r>
            <a:r>
              <a:rPr lang="zh-CN" altLang="en-US" dirty="0"/>
              <a:t>上运行</a:t>
            </a:r>
            <a:r>
              <a:rPr lang="zh-CN" altLang="en-US" dirty="0" smtClean="0"/>
              <a:t>程序</a:t>
            </a:r>
            <a:endParaRPr lang="en-US" altLang="zh-CN" dirty="0"/>
          </a:p>
        </p:txBody>
      </p:sp>
      <p:sp>
        <p:nvSpPr>
          <p:cNvPr id="6" name="TextBox 10"/>
          <p:cNvSpPr txBox="1"/>
          <p:nvPr/>
        </p:nvSpPr>
        <p:spPr>
          <a:xfrm>
            <a:off x="288210" y="143958"/>
            <a:ext cx="507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spc="300" dirty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</a:t>
            </a:r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输入输出</a:t>
            </a:r>
            <a:endParaRPr lang="zh-CN" altLang="en-US" sz="2800" spc="3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249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连接符 22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B081BB61-CF39-C244-BF0E-31E32023E6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725" y="792012"/>
            <a:ext cx="8233191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buClrTx/>
              <a:buSzTx/>
              <a:buFontTx/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9pPr>
          </a:lstStyle>
          <a:p>
            <a:r>
              <a:rPr lang="zh-CN" altLang="en-US" dirty="0" smtClean="0"/>
              <a:t>运用</a:t>
            </a:r>
            <a:r>
              <a:rPr lang="en-US" altLang="zh-CN" dirty="0" smtClean="0"/>
              <a:t>miniRV-1</a:t>
            </a:r>
            <a:r>
              <a:rPr lang="zh-CN" altLang="en-US" dirty="0" smtClean="0"/>
              <a:t>的</a:t>
            </a:r>
            <a:r>
              <a:rPr lang="en-US" altLang="zh-CN" dirty="0" smtClean="0"/>
              <a:t>24</a:t>
            </a:r>
            <a:r>
              <a:rPr lang="zh-CN" altLang="en-US" dirty="0" smtClean="0"/>
              <a:t>条必做指令，编写汇编程序实现</a:t>
            </a:r>
            <a:r>
              <a:rPr lang="en-US" altLang="zh-CN" dirty="0" smtClean="0"/>
              <a:t>8</a:t>
            </a:r>
            <a:r>
              <a:rPr lang="zh-CN" altLang="en-US" dirty="0" smtClean="0"/>
              <a:t>位简易计算器</a:t>
            </a:r>
            <a:endParaRPr lang="en-US" altLang="zh-CN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/>
              <a:t>输入：操作符、操作数</a:t>
            </a:r>
            <a:r>
              <a:rPr lang="en-US" altLang="zh-CN" dirty="0" smtClean="0"/>
              <a:t>A</a:t>
            </a:r>
            <a:r>
              <a:rPr lang="zh-CN" altLang="en-US" dirty="0" smtClean="0"/>
              <a:t>、操作数</a:t>
            </a:r>
            <a:r>
              <a:rPr lang="en-US" altLang="zh-CN" dirty="0" smtClean="0"/>
              <a:t>B </a:t>
            </a:r>
            <a:r>
              <a:rPr lang="zh-CN" altLang="en-US" dirty="0" smtClean="0"/>
              <a:t>（从</a:t>
            </a:r>
            <a:r>
              <a:rPr lang="zh-CN" altLang="en-US" b="1" dirty="0" smtClean="0">
                <a:solidFill>
                  <a:srgbClr val="0070C0"/>
                </a:solidFill>
              </a:rPr>
              <a:t>拨码开关</a:t>
            </a:r>
            <a:r>
              <a:rPr lang="zh-CN" altLang="en-US" dirty="0" smtClean="0"/>
              <a:t>输入）</a:t>
            </a:r>
            <a:endParaRPr lang="en-US" altLang="zh-CN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/>
              <a:t>输出：运算结果（显示在</a:t>
            </a:r>
            <a:r>
              <a:rPr lang="zh-CN" altLang="en-US" b="1" dirty="0">
                <a:solidFill>
                  <a:srgbClr val="0070C0"/>
                </a:solidFill>
              </a:rPr>
              <a:t>数码管</a:t>
            </a:r>
            <a:r>
              <a:rPr lang="en-US" altLang="zh-CN" dirty="0" smtClean="0"/>
              <a:t>DK7~DK0</a:t>
            </a:r>
            <a:r>
              <a:rPr lang="zh-CN" altLang="en-US" dirty="0" smtClean="0"/>
              <a:t>）</a:t>
            </a:r>
            <a:endParaRPr lang="en-US" altLang="zh-CN" dirty="0" smtClean="0"/>
          </a:p>
        </p:txBody>
      </p:sp>
      <p:sp>
        <p:nvSpPr>
          <p:cNvPr id="6" name="TextBox 10"/>
          <p:cNvSpPr txBox="1"/>
          <p:nvPr/>
        </p:nvSpPr>
        <p:spPr>
          <a:xfrm>
            <a:off x="288210" y="143958"/>
            <a:ext cx="507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 </a:t>
            </a:r>
            <a:r>
              <a:rPr lang="zh-CN" altLang="en-US" sz="2800" spc="300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简易计算器设计</a:t>
            </a:r>
            <a:endParaRPr lang="zh-CN" altLang="en-US" sz="2800" spc="300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06466"/>
              </p:ext>
            </p:extLst>
          </p:nvPr>
        </p:nvGraphicFramePr>
        <p:xfrm>
          <a:off x="1605249" y="2304138"/>
          <a:ext cx="6000750" cy="741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00150"/>
                <a:gridCol w="1200150"/>
                <a:gridCol w="1200150"/>
                <a:gridCol w="1200150"/>
                <a:gridCol w="120015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拨码开关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SW[23:21]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SW[20:16]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SW[15:8]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SW[7:0]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输入功能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操作符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保留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操作数</a:t>
                      </a:r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操作数</a:t>
                      </a:r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755501"/>
              </p:ext>
            </p:extLst>
          </p:nvPr>
        </p:nvGraphicFramePr>
        <p:xfrm>
          <a:off x="645608" y="3240216"/>
          <a:ext cx="7738309" cy="741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113758"/>
                <a:gridCol w="806467"/>
                <a:gridCol w="806467"/>
                <a:gridCol w="806467"/>
                <a:gridCol w="806467"/>
                <a:gridCol w="806467"/>
                <a:gridCol w="864072"/>
                <a:gridCol w="1008084"/>
                <a:gridCol w="7200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SW[23:21]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000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001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010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011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100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101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110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111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运算类型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无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+ 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- 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&amp; 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| 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&lt;&lt; 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 &gt;&gt;</a:t>
                      </a:r>
                      <a:r>
                        <a:rPr lang="en-US" altLang="zh-CN" sz="1600" b="1" baseline="-2500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 </a:t>
                      </a:r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A·B</a:t>
                      </a:r>
                      <a:endParaRPr lang="zh-CN" altLang="en-US" sz="1600" b="1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文本框 6">
            <a:extLst>
              <a:ext uri="{FF2B5EF4-FFF2-40B4-BE49-F238E27FC236}">
                <a16:creationId xmlns="" xmlns:a16="http://schemas.microsoft.com/office/drawing/2014/main" id="{B081BB61-CF39-C244-BF0E-31E32023E6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536" y="4108706"/>
            <a:ext cx="8233191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buClrTx/>
              <a:buSzTx/>
              <a:buFontTx/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9pPr>
          </a:lstStyle>
          <a:p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乘法可用组成原理中学过的</a:t>
            </a:r>
            <a:r>
              <a:rPr lang="zh-CN" altLang="en-US" b="1" u="sng" dirty="0" smtClean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原码一位乘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  <a:r>
              <a:rPr lang="en-US" altLang="zh-CN" b="1" u="sng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Booth</a:t>
            </a:r>
            <a:r>
              <a:rPr lang="zh-CN" altLang="en-US" b="1" u="sng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乘法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算法实现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852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0"/>
          <p:cNvSpPr txBox="1"/>
          <p:nvPr/>
        </p:nvSpPr>
        <p:spPr>
          <a:xfrm>
            <a:off x="288211" y="143958"/>
            <a:ext cx="2808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 smtClean="0">
                <a:solidFill>
                  <a:srgbClr val="17406D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作业提交</a:t>
            </a:r>
            <a:endParaRPr lang="zh-CN" altLang="en-US" sz="2800" spc="300" dirty="0">
              <a:solidFill>
                <a:srgbClr val="17406D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42216" y="720006"/>
            <a:ext cx="8406700" cy="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rgbClr val="17406D"/>
                </a:gs>
                <a:gs pos="100000">
                  <a:srgbClr val="17406D">
                    <a:alpha val="1100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60" y="4763098"/>
            <a:ext cx="1968668" cy="21983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B081BB61-CF39-C244-BF0E-31E32023E6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725" y="1186840"/>
            <a:ext cx="8089179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Ins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buClrTx/>
              <a:buSzTx/>
              <a:buFontTx/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85000"/>
              <a:buFont typeface="Arial" panose="020B0604020202020204" pitchFamily="34" charset="0"/>
              <a:buChar char="–"/>
              <a:defRPr sz="2400"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400"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–"/>
              <a:defRPr sz="2000"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sz="2000">
                <a:latin typeface="Verdana" panose="020B0604030504040204" pitchFamily="34" charset="0"/>
              </a:defRPr>
            </a:lvl9pPr>
          </a:lstStyle>
          <a:p>
            <a:r>
              <a:rPr lang="zh-CN" altLang="en-US" dirty="0"/>
              <a:t>题目</a:t>
            </a:r>
            <a:r>
              <a:rPr lang="zh-CN" altLang="en-US" dirty="0" smtClean="0"/>
              <a:t>二需课上验收，相应的</a:t>
            </a:r>
            <a:r>
              <a:rPr lang="zh-CN" altLang="en-US" b="1" dirty="0" smtClean="0">
                <a:solidFill>
                  <a:srgbClr val="0070C0"/>
                </a:solidFill>
              </a:rPr>
              <a:t>源代码</a:t>
            </a:r>
            <a:r>
              <a:rPr lang="zh-CN" altLang="en-US" dirty="0" smtClean="0"/>
              <a:t>及</a:t>
            </a:r>
            <a:r>
              <a:rPr lang="zh-CN" altLang="en-US" b="1" dirty="0">
                <a:solidFill>
                  <a:srgbClr val="0070C0"/>
                </a:solidFill>
              </a:rPr>
              <a:t>十六进制文件</a:t>
            </a:r>
            <a:r>
              <a:rPr lang="zh-CN" altLang="en-US" dirty="0" smtClean="0"/>
              <a:t>，提交到作业系统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加</a:t>
            </a:r>
            <a:r>
              <a:rPr lang="zh-CN" altLang="en-US" dirty="0" smtClean="0">
                <a:solidFill>
                  <a:srgbClr val="FF0000"/>
                </a:solidFill>
              </a:rPr>
              <a:t>注释</a:t>
            </a:r>
            <a:r>
              <a:rPr lang="zh-CN" altLang="en-US" dirty="0" smtClean="0"/>
              <a:t>！加</a:t>
            </a:r>
            <a:r>
              <a:rPr lang="zh-CN" altLang="en-US" dirty="0" smtClean="0">
                <a:solidFill>
                  <a:srgbClr val="009999"/>
                </a:solidFill>
              </a:rPr>
              <a:t>注释</a:t>
            </a:r>
            <a:r>
              <a:rPr lang="zh-CN" altLang="en-US" dirty="0" smtClean="0"/>
              <a:t>！加</a:t>
            </a:r>
            <a:r>
              <a:rPr lang="zh-CN" altLang="en-US" dirty="0" smtClean="0">
                <a:solidFill>
                  <a:srgbClr val="00B0F0"/>
                </a:solidFill>
              </a:rPr>
              <a:t>注释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smtClean="0"/>
              <a:t>提交截止时间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2022.6.23    23</a:t>
            </a:r>
            <a:r>
              <a:rPr lang="en-US" altLang="zh-CN" dirty="0" smtClean="0"/>
              <a:t>:59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6972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35371" y="673400"/>
            <a:ext cx="3865461" cy="3384282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308796" y="3429780"/>
            <a:ext cx="1610533" cy="1610533"/>
          </a:xfrm>
          <a:prstGeom prst="line">
            <a:avLst/>
          </a:prstGeom>
          <a:noFill/>
          <a:ln w="635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2" name="直接连接符 21"/>
          <p:cNvCxnSpPr/>
          <p:nvPr/>
        </p:nvCxnSpPr>
        <p:spPr>
          <a:xfrm flipV="1">
            <a:off x="6876760" y="3322015"/>
            <a:ext cx="1651665" cy="1651664"/>
          </a:xfrm>
          <a:prstGeom prst="line">
            <a:avLst/>
          </a:prstGeom>
          <a:noFill/>
          <a:ln w="50800" cap="rnd" cmpd="sng" algn="ctr">
            <a:gradFill>
              <a:gsLst>
                <a:gs pos="8000">
                  <a:srgbClr val="C00000">
                    <a:alpha val="0"/>
                  </a:srgbClr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7596820" y="2592162"/>
            <a:ext cx="1368114" cy="1368115"/>
          </a:xfrm>
          <a:prstGeom prst="line">
            <a:avLst/>
          </a:prstGeom>
          <a:noFill/>
          <a:ln w="38100" cap="rnd" cmpd="sng" algn="ctr">
            <a:gradFill>
              <a:gsLst>
                <a:gs pos="0">
                  <a:srgbClr val="17406D">
                    <a:alpha val="0"/>
                  </a:srgbClr>
                </a:gs>
                <a:gs pos="50000">
                  <a:srgbClr val="17406D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902" y="4248300"/>
            <a:ext cx="2088397" cy="233205"/>
          </a:xfrm>
          <a:prstGeom prst="rect">
            <a:avLst/>
          </a:prstGeom>
        </p:spPr>
      </p:pic>
      <p:sp>
        <p:nvSpPr>
          <p:cNvPr id="7" name="文本框 7"/>
          <p:cNvSpPr txBox="1"/>
          <p:nvPr/>
        </p:nvSpPr>
        <p:spPr>
          <a:xfrm>
            <a:off x="2182824" y="1813006"/>
            <a:ext cx="4752396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17406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开始实验</a:t>
            </a:r>
            <a:endParaRPr lang="zh-CN" altLang="en-US" sz="2646" dirty="0">
              <a:solidFill>
                <a:srgbClr val="17406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AutoShape 4" descr="哈尔滨工业大学 深圳 的图像结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8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578455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414</Words>
  <Characters>0</Characters>
  <Application>Microsoft Office PowerPoint</Application>
  <DocSecurity>0</DocSecurity>
  <PresentationFormat>自定义</PresentationFormat>
  <Lines>0</Lines>
  <Paragraphs>96</Paragraphs>
  <Slides>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Aharoni</vt:lpstr>
      <vt:lpstr>黑体</vt:lpstr>
      <vt:lpstr>楷体</vt:lpstr>
      <vt:lpstr>宋体</vt:lpstr>
      <vt:lpstr>微软雅黑</vt:lpstr>
      <vt:lpstr>微软雅黑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keywords>http:/www.ypppt.com</cp:keywords>
  <cp:lastModifiedBy/>
  <cp:revision>1</cp:revision>
  <dcterms:created xsi:type="dcterms:W3CDTF">2017-05-21T03:30:57Z</dcterms:created>
  <dcterms:modified xsi:type="dcterms:W3CDTF">2022-06-20T00:16:58Z</dcterms:modified>
</cp:coreProperties>
</file>

<file path=docProps/thumbnail.jpeg>
</file>